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775" y="274320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137160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400"/>
              </a:spcAft>
              <a:defRPr sz="4800" b="1">
                <a:solidFill>
                  <a:srgbClr val="333333"/>
                </a:solidFill>
              </a:defRPr>
            </a:pPr>
            <a:r>
              <a:t>הערכות לביקורת</a:t>
            </a:r>
          </a:p>
          <a:p>
            <a:pPr algn="r" rtl="1">
              <a:spcAft>
                <a:spcPts val="400"/>
              </a:spcAft>
              <a:defRPr sz="4400" b="1">
                <a:solidFill>
                  <a:srgbClr val="4A6B3A"/>
                </a:solidFill>
              </a:defRPr>
            </a:pPr>
            <a:r>
              <a:t>פצ"ן שגרה 2026</a:t>
            </a:r>
          </a:p>
          <a:p>
            <a:pPr algn="r" rtl="1">
              <a:spcAft>
                <a:spcPts val="400"/>
              </a:spcAft>
              <a:defRPr sz="3800" b="1">
                <a:solidFill>
                  <a:srgbClr val="333333"/>
                </a:solidFill>
              </a:defRPr>
            </a:pPr>
            <a:r>
              <a:t>גדוד הבוקעים הראשון 51</a:t>
            </a:r>
          </a:p>
          <a:p>
            <a:pPr algn="r" rtl="1">
              <a:spcAft>
                <a:spcPts val="2000"/>
              </a:spcAft>
              <a:defRPr sz="2200" b="1">
                <a:solidFill>
                  <a:srgbClr val="5C824A"/>
                </a:solidFill>
              </a:defRPr>
            </a:pPr>
            <a:r>
              <a:t>עד הניצחון!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855" y="274320"/>
            <a:ext cx="731520" cy="731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904" y="2240280"/>
            <a:ext cx="10972800" cy="1828800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/>
          <a:lstStyle/>
          <a:p>
            <a:pPr algn="ctr" rtl="1">
              <a:spcBef>
                <a:spcPts val="3000"/>
              </a:spcBef>
              <a:defRPr sz="4800" b="1">
                <a:solidFill>
                  <a:srgbClr val="FFFFFF"/>
                </a:solidFill>
              </a:defRPr>
            </a:pPr>
            <a:r>
              <a:t>משרדים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14400" y="6492240"/>
            <a:ext cx="73152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 sz="1000">
                <a:solidFill>
                  <a:srgbClr val="FFFFFF"/>
                </a:solidFill>
              </a:defRPr>
            </a:pPr>
            <a:r>
              <a:t>קו של פיקוד מלפנים • כשרות וכוננות • תנאי שירות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4320" y="6510528"/>
            <a:ext cx="822960" cy="274320"/>
          </a:xfrm>
          <a:prstGeom prst="roundRect">
            <a:avLst/>
          </a:prstGeom>
          <a:solidFill>
            <a:srgbClr val="2A3D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r>
              <a:t>סודי 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855" y="274320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731520"/>
            <a:ext cx="10362895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 sz="3200" b="1">
                <a:solidFill>
                  <a:srgbClr val="333333"/>
                </a:solidFill>
              </a:defRPr>
            </a:pPr>
            <a:r>
              <a:t>משרדים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1417320"/>
            <a:ext cx="6705295" cy="36576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1645920"/>
            <a:ext cx="105156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spcAft>
                <a:spcPts val="400"/>
              </a:spcAft>
              <a:defRPr sz="1600" b="1">
                <a:solidFill>
                  <a:srgbClr val="333333"/>
                </a:solidFill>
              </a:defRPr>
            </a:pPr>
            <a:r>
              <a:t>שיטה: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2103120"/>
            <a:ext cx="10515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200"/>
              </a:spcAft>
              <a:defRPr sz="1300" b="0">
                <a:solidFill>
                  <a:srgbClr val="333333"/>
                </a:solidFill>
              </a:defRPr>
            </a:pPr>
            <a:r>
              <a:t>  ✓  משרדים יבדקו בנושאים הבאים: משטנה, סדר וארגון</a:t>
            </a:r>
          </a:p>
          <a:p>
            <a:pPr algn="r" rtl="1">
              <a:spcAft>
                <a:spcPts val="200"/>
              </a:spcAft>
              <a:defRPr sz="1300" b="0">
                <a:solidFill>
                  <a:srgbClr val="333333"/>
                </a:solidFill>
              </a:defRPr>
            </a:pPr>
            <a:r>
              <a:t>  ✓  נקיון רצפה</a:t>
            </a:r>
          </a:p>
          <a:p>
            <a:pPr algn="r" rtl="1">
              <a:spcAft>
                <a:spcPts val="200"/>
              </a:spcAft>
              <a:defRPr sz="1300" b="0">
                <a:solidFill>
                  <a:srgbClr val="333333"/>
                </a:solidFill>
              </a:defRPr>
            </a:pPr>
            <a:r>
              <a:t>  ✓  נקיון חלון ומסילות</a:t>
            </a:r>
          </a:p>
          <a:p>
            <a:pPr algn="r" rtl="1">
              <a:spcAft>
                <a:spcPts val="200"/>
              </a:spcAft>
              <a:defRPr sz="1300" b="0">
                <a:solidFill>
                  <a:srgbClr val="333333"/>
                </a:solidFill>
              </a:defRPr>
            </a:pPr>
            <a:r>
              <a:t>  ✓  ארונות עם שילוט מתאים (מורשי גישה)</a:t>
            </a:r>
          </a:p>
          <a:p>
            <a:pPr algn="r" rtl="1">
              <a:spcAft>
                <a:spcPts val="200"/>
              </a:spcAft>
              <a:defRPr sz="1300" b="0">
                <a:solidFill>
                  <a:srgbClr val="333333"/>
                </a:solidFill>
              </a:defRPr>
            </a:pPr>
            <a:r>
              <a:t>  ✓  מחשב עם הוראות במ"מ</a:t>
            </a:r>
          </a:p>
          <a:p>
            <a:pPr algn="r" rtl="1">
              <a:spcAft>
                <a:spcPts val="200"/>
              </a:spcAft>
              <a:defRPr sz="1300" b="0">
                <a:solidFill>
                  <a:srgbClr val="333333"/>
                </a:solidFill>
              </a:defRPr>
            </a:pPr>
            <a:r>
              <a:t>  ✓  שלט בעל המפקיד מחוץ לדלת</a:t>
            </a:r>
          </a:p>
          <a:p>
            <a:pPr algn="r" rtl="1">
              <a:spcAft>
                <a:spcPts val="200"/>
              </a:spcAft>
              <a:defRPr sz="1300" b="0">
                <a:solidFill>
                  <a:srgbClr val="333333"/>
                </a:solidFill>
              </a:defRPr>
            </a:pPr>
            <a:r>
              <a:t>  ✓  מקרר נקי יסודי וללא אוכל פתוח או ללא תאריך תפוגה / יש לשים לב שאין פגי תוקף.</a:t>
            </a:r>
          </a:p>
          <a:p>
            <a:pPr algn="r" rtl="1">
              <a:spcAft>
                <a:spcPts val="200"/>
              </a:spcAft>
              <a:defRPr sz="1300" b="0">
                <a:solidFill>
                  <a:srgbClr val="333333"/>
                </a:solidFill>
              </a:defRPr>
            </a:pPr>
            <a:r>
              <a:t>  ✓  קומקום נקי מאבנית (מלח לימון).</a:t>
            </a:r>
          </a:p>
          <a:p>
            <a:pPr algn="r" rtl="1">
              <a:spcAft>
                <a:spcPts val="200"/>
              </a:spcAft>
              <a:defRPr sz="1300" b="0">
                <a:solidFill>
                  <a:srgbClr val="333333"/>
                </a:solidFill>
              </a:defRPr>
            </a:pPr>
            <a:r>
              <a:t>  ✓  פח ופח גריסה משולטים.</a:t>
            </a:r>
          </a:p>
          <a:p>
            <a:pPr algn="r" rtl="1">
              <a:spcAft>
                <a:spcPts val="200"/>
              </a:spcAft>
              <a:defRPr sz="1300" b="0">
                <a:solidFill>
                  <a:srgbClr val="333333"/>
                </a:solidFill>
              </a:defRPr>
            </a:pPr>
            <a:r>
              <a:t>  ✓  מוצרי חשמל לא תקינים (כבלים מאריכים, תנורים, מחברות, גזיה)</a:t>
            </a:r>
          </a:p>
          <a:p>
            <a:pPr algn="r" rtl="1">
              <a:spcAft>
                <a:spcPts val="200"/>
              </a:spcAft>
              <a:defRPr sz="1300" b="0">
                <a:solidFill>
                  <a:srgbClr val="333333"/>
                </a:solidFill>
              </a:defRPr>
            </a:pPr>
            <a:r>
              <a:t>  ✓  וידוא שאין תמונות לא צנועות.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14400" y="6492240"/>
            <a:ext cx="73152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 sz="1000">
                <a:solidFill>
                  <a:srgbClr val="FFFFFF"/>
                </a:solidFill>
              </a:defRPr>
            </a:pPr>
            <a:r>
              <a:t>קו של פיקוד מלפנים • כשרות וכוננות • תנאי שירות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4320" y="6510528"/>
            <a:ext cx="822960" cy="274320"/>
          </a:xfrm>
          <a:prstGeom prst="roundRect">
            <a:avLst/>
          </a:prstGeom>
          <a:solidFill>
            <a:srgbClr val="2A3D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r>
              <a:t>סודי 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855" y="274320"/>
            <a:ext cx="731520" cy="731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904" y="2240280"/>
            <a:ext cx="10972800" cy="1828800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/>
          <a:lstStyle/>
          <a:p>
            <a:pPr algn="ctr" rtl="1">
              <a:spcBef>
                <a:spcPts val="3000"/>
              </a:spcBef>
              <a:defRPr sz="4800" b="1">
                <a:solidFill>
                  <a:srgbClr val="FFFFFF"/>
                </a:solidFill>
              </a:defRPr>
            </a:pPr>
            <a:r>
              <a:t>מתקני המחנה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14400" y="6492240"/>
            <a:ext cx="73152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 sz="1000">
                <a:solidFill>
                  <a:srgbClr val="FFFFFF"/>
                </a:solidFill>
              </a:defRPr>
            </a:pPr>
            <a:r>
              <a:t>קו של פיקוד מלפנים • כשרות וכוננות • תנאי שירות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4320" y="6510528"/>
            <a:ext cx="822960" cy="274320"/>
          </a:xfrm>
          <a:prstGeom prst="roundRect">
            <a:avLst/>
          </a:prstGeom>
          <a:solidFill>
            <a:srgbClr val="2A3D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r>
              <a:t>סודי 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855" y="274320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731520"/>
            <a:ext cx="10362895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 sz="3200" b="1">
                <a:solidFill>
                  <a:srgbClr val="333333"/>
                </a:solidFill>
              </a:defRPr>
            </a:pPr>
            <a:r>
              <a:t>מתקנים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1417320"/>
            <a:ext cx="6705295" cy="36576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1645920"/>
            <a:ext cx="105156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spcAft>
                <a:spcPts val="400"/>
              </a:spcAft>
              <a:defRPr sz="1600" b="1">
                <a:solidFill>
                  <a:srgbClr val="333333"/>
                </a:solidFill>
              </a:defRPr>
            </a:pPr>
            <a:r>
              <a:t>שיטה: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2103120"/>
            <a:ext cx="10515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200"/>
              </a:spcAft>
              <a:defRPr sz="1400" b="0">
                <a:solidFill>
                  <a:srgbClr val="333333"/>
                </a:solidFill>
              </a:defRPr>
            </a:pPr>
            <a:r>
              <a:t>  ✓  לוגיסטיקה ואפסנאות – ע"פ פורמט</a:t>
            </a:r>
          </a:p>
          <a:p>
            <a:pPr algn="r" rtl="1">
              <a:spcAft>
                <a:spcPts val="200"/>
              </a:spcAft>
              <a:defRPr sz="1400" b="0">
                <a:solidFill>
                  <a:srgbClr val="333333"/>
                </a:solidFill>
              </a:defRPr>
            </a:pPr>
            <a:r>
              <a:t>  ✓  מטבח וחדר אוכל – ע"פ פורמט</a:t>
            </a:r>
          </a:p>
          <a:p>
            <a:pPr algn="r" rtl="1">
              <a:spcAft>
                <a:spcPts val="200"/>
              </a:spcAft>
              <a:defRPr sz="1400" b="0">
                <a:solidFill>
                  <a:srgbClr val="333333"/>
                </a:solidFill>
              </a:defRPr>
            </a:pPr>
            <a:r>
              <a:t>  ✓  כוורת – ע"פ פורמט</a:t>
            </a:r>
          </a:p>
          <a:p>
            <a:pPr algn="r" rtl="1">
              <a:spcAft>
                <a:spcPts val="200"/>
              </a:spcAft>
              <a:defRPr sz="1400" b="0">
                <a:solidFill>
                  <a:srgbClr val="333333"/>
                </a:solidFill>
              </a:defRPr>
            </a:pPr>
            <a:r>
              <a:t>  ✓  ש"ג – מקורות הגנה, נראות שומר, הצדעה</a:t>
            </a:r>
          </a:p>
          <a:p>
            <a:pPr algn="r" rtl="1">
              <a:spcAft>
                <a:spcPts val="200"/>
              </a:spcAft>
              <a:defRPr sz="1400" b="0">
                <a:solidFill>
                  <a:srgbClr val="333333"/>
                </a:solidFill>
              </a:defRPr>
            </a:pPr>
            <a:r>
              <a:t>  ✓  חפ"ל – המצאות פקודות, סדר וארגון, נקיון אבק, הרפאה</a:t>
            </a:r>
          </a:p>
          <a:p>
            <a:pPr algn="r" rtl="1">
              <a:spcAft>
                <a:spcPts val="200"/>
              </a:spcAft>
              <a:defRPr sz="1400" b="0">
                <a:solidFill>
                  <a:srgbClr val="333333"/>
                </a:solidFill>
              </a:defRPr>
            </a:pPr>
            <a:r>
              <a:t>  ✓  חדרי אוכל ומטבחים מוצבים – ע"פ פורמט דגש על נקיון ב.מם תברואה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14400" y="6492240"/>
            <a:ext cx="73152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 sz="1000">
                <a:solidFill>
                  <a:srgbClr val="FFFFFF"/>
                </a:solidFill>
              </a:defRPr>
            </a:pPr>
            <a:r>
              <a:t>קו של פיקוד מלפנים • כשרות וכוננות • תנאי שירות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4320" y="6510528"/>
            <a:ext cx="822960" cy="274320"/>
          </a:xfrm>
          <a:prstGeom prst="roundRect">
            <a:avLst/>
          </a:prstGeom>
          <a:solidFill>
            <a:srgbClr val="2A3D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r>
              <a:t>סודי 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855" y="274320"/>
            <a:ext cx="731520" cy="731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904" y="2240280"/>
            <a:ext cx="10972800" cy="1828800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/>
          <a:lstStyle/>
          <a:p>
            <a:pPr algn="ctr" rtl="1">
              <a:spcBef>
                <a:spcPts val="3000"/>
              </a:spcBef>
              <a:defRPr sz="4800" b="1">
                <a:solidFill>
                  <a:srgbClr val="FFFFFF"/>
                </a:solidFill>
              </a:defRPr>
            </a:pPr>
            <a:r>
              <a:t>דגשים כלליים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14400" y="6492240"/>
            <a:ext cx="73152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 sz="1000">
                <a:solidFill>
                  <a:srgbClr val="FFFFFF"/>
                </a:solidFill>
              </a:defRPr>
            </a:pPr>
            <a:r>
              <a:t>קו של פיקוד מלפנים • כשרות וכוננות • תנאי שירות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4320" y="6510528"/>
            <a:ext cx="822960" cy="274320"/>
          </a:xfrm>
          <a:prstGeom prst="roundRect">
            <a:avLst/>
          </a:prstGeom>
          <a:solidFill>
            <a:srgbClr val="2A3D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r>
              <a:t>סודי 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855" y="274320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731520"/>
            <a:ext cx="10362895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 sz="3200" b="1">
                <a:solidFill>
                  <a:srgbClr val="333333"/>
                </a:solidFill>
              </a:defRPr>
            </a:pPr>
            <a:r>
              <a:t>דגשי רס"ג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1417320"/>
            <a:ext cx="6705295" cy="36576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1645920"/>
            <a:ext cx="105156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spcAft>
                <a:spcPts val="400"/>
              </a:spcAft>
              <a:defRPr sz="1800" b="1">
                <a:solidFill>
                  <a:srgbClr val="CC0000"/>
                </a:solidFill>
              </a:defRPr>
            </a:pPr>
            <a:r>
              <a:t>אין שני לרושם ראשוני ואווירת הביקורת!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2103120"/>
            <a:ext cx="54864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00"/>
              </a:spcAft>
              <a:defRPr sz="1000" b="0">
                <a:solidFill>
                  <a:srgbClr val="333333"/>
                </a:solidFill>
              </a:defRPr>
            </a:pPr>
            <a:r>
              <a:t>  ✓  סדר וארגון – חזות המחנה ונראות כללית חשוב מאוד</a:t>
            </a:r>
          </a:p>
          <a:p>
            <a:pPr algn="r" rtl="1">
              <a:spcAft>
                <a:spcPts val="100"/>
              </a:spcAft>
              <a:defRPr sz="1000" b="0">
                <a:solidFill>
                  <a:srgbClr val="333333"/>
                </a:solidFill>
              </a:defRPr>
            </a:pPr>
            <a:r>
              <a:t>  ✓  המבקר מגיע לפלוגה – מקבלים אותו יפה ואם ניתן עם מ"פ</a:t>
            </a:r>
          </a:p>
          <a:p>
            <a:pPr algn="r" rtl="1">
              <a:spcAft>
                <a:spcPts val="100"/>
              </a:spcAft>
              <a:defRPr sz="1000" b="0">
                <a:solidFill>
                  <a:srgbClr val="333333"/>
                </a:solidFill>
              </a:defRPr>
            </a:pPr>
            <a:r>
              <a:t>  ✓  הופעת חיילים ומפקדים (כומתות, פקל כיסים מלא, פטורי זקן, מספרות, גזע חצי ב"כ כולל תומרים)</a:t>
            </a:r>
          </a:p>
          <a:p>
            <a:pPr algn="r" rtl="1">
              <a:spcAft>
                <a:spcPts val="100"/>
              </a:spcAft>
              <a:defRPr sz="1000" b="0">
                <a:solidFill>
                  <a:srgbClr val="333333"/>
                </a:solidFill>
              </a:defRPr>
            </a:pPr>
            <a:r>
              <a:t>  ✓  שילוט בכלל הפלוגה (כל דבר צריך להיות משולט – פינות עישון, משרדים, מגורים)</a:t>
            </a:r>
          </a:p>
          <a:p>
            <a:pPr algn="r" rtl="1">
              <a:spcAft>
                <a:spcPts val="100"/>
              </a:spcAft>
              <a:defRPr sz="1000" b="0">
                <a:solidFill>
                  <a:srgbClr val="333333"/>
                </a:solidFill>
              </a:defRPr>
            </a:pPr>
            <a:r>
              <a:t>  ✓  מחשב עם הוראות במ"מ</a:t>
            </a:r>
          </a:p>
          <a:p>
            <a:pPr algn="r" rtl="1">
              <a:spcAft>
                <a:spcPts val="100"/>
              </a:spcAft>
              <a:defRPr sz="1000" b="0">
                <a:solidFill>
                  <a:srgbClr val="333333"/>
                </a:solidFill>
              </a:defRPr>
            </a:pPr>
            <a:r>
              <a:t>  ✓  מקום נקי ומסודר ללא אוכל מחוץ / אין פגי תוקף.</a:t>
            </a:r>
          </a:p>
          <a:p>
            <a:pPr algn="r" rtl="1">
              <a:spcAft>
                <a:spcPts val="100"/>
              </a:spcAft>
              <a:defRPr sz="1000" b="0">
                <a:solidFill>
                  <a:srgbClr val="333333"/>
                </a:solidFill>
              </a:defRPr>
            </a:pPr>
            <a:r>
              <a:t>  ✓  מוצרי חשמל לא תקינים (כבלים מאריכים, מפצלים, תנורים, מחברות, גזיה)</a:t>
            </a:r>
          </a:p>
          <a:p>
            <a:pPr algn="r" rtl="1">
              <a:spcAft>
                <a:spcPts val="100"/>
              </a:spcAft>
              <a:defRPr sz="1000" b="0">
                <a:solidFill>
                  <a:srgbClr val="333333"/>
                </a:solidFill>
              </a:defRPr>
            </a:pPr>
            <a:r>
              <a:t>  ✓  הצעת מנגלים</a:t>
            </a:r>
          </a:p>
          <a:p>
            <a:pPr algn="r" rtl="1">
              <a:spcAft>
                <a:spcPts val="100"/>
              </a:spcAft>
              <a:defRPr sz="1000" b="0">
                <a:solidFill>
                  <a:srgbClr val="333333"/>
                </a:solidFill>
              </a:defRPr>
            </a:pPr>
            <a:r>
              <a:t>  ✓  כיבוי אש (עמדת הטרינה, ביצוע ביקורות ובקיאות החיילים)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103120"/>
            <a:ext cx="50292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00"/>
              </a:spcAft>
              <a:defRPr sz="1000" b="0">
                <a:solidFill>
                  <a:srgbClr val="333333"/>
                </a:solidFill>
              </a:defRPr>
            </a:pPr>
            <a:r>
              <a:t>  ✓  מימכות מסודרות ומשולטות</a:t>
            </a:r>
          </a:p>
          <a:p>
            <a:pPr algn="r" rtl="1">
              <a:spcAft>
                <a:spcPts val="100"/>
              </a:spcAft>
              <a:defRPr sz="1000" b="0">
                <a:solidFill>
                  <a:srgbClr val="333333"/>
                </a:solidFill>
              </a:defRPr>
            </a:pPr>
            <a:r>
              <a:t>  ✓  ב.מם תברואה – לתא שקיקים שוטף ומימוצר</a:t>
            </a:r>
          </a:p>
          <a:p>
            <a:pPr algn="r" rtl="1">
              <a:spcAft>
                <a:spcPts val="100"/>
              </a:spcAft>
              <a:defRPr sz="1000" b="0">
                <a:solidFill>
                  <a:srgbClr val="333333"/>
                </a:solidFill>
              </a:defRPr>
            </a:pPr>
            <a:r>
              <a:t>  ✓  משרד/חדר מריצה טוב ונקי – מזמין ביקורת קלה</a:t>
            </a:r>
          </a:p>
          <a:p>
            <a:pPr algn="r" rtl="1">
              <a:spcAft>
                <a:spcPts val="100"/>
              </a:spcAft>
              <a:defRPr sz="1000" b="0">
                <a:solidFill>
                  <a:srgbClr val="333333"/>
                </a:solidFill>
              </a:defRPr>
            </a:pPr>
            <a:r>
              <a:t>  ✓  כניסה לפלוגה – סדר ארגון</a:t>
            </a:r>
          </a:p>
          <a:p>
            <a:pPr algn="r" rtl="1">
              <a:spcAft>
                <a:spcPts val="100"/>
              </a:spcAft>
              <a:defRPr sz="1000" b="0">
                <a:solidFill>
                  <a:srgbClr val="333333"/>
                </a:solidFill>
              </a:defRPr>
            </a:pPr>
            <a:r>
              <a:t>  ✓  כסאות משרדיים קרועים / סמות שחיילים אוספים – להוריד</a:t>
            </a:r>
          </a:p>
          <a:p>
            <a:pPr algn="r" rtl="1">
              <a:spcAft>
                <a:spcPts val="100"/>
              </a:spcAft>
              <a:defRPr sz="1000" b="0">
                <a:solidFill>
                  <a:srgbClr val="333333"/>
                </a:solidFill>
              </a:defRPr>
            </a:pPr>
            <a:r>
              <a:t>  ✓  ארוניות לא תקינות (מצוערות ושלפים לא תקנים – יש להוריד)</a:t>
            </a:r>
          </a:p>
          <a:p>
            <a:pPr algn="r" rtl="1">
              <a:spcAft>
                <a:spcPts val="100"/>
              </a:spcAft>
              <a:defRPr sz="1000" b="0">
                <a:solidFill>
                  <a:srgbClr val="333333"/>
                </a:solidFill>
              </a:defRPr>
            </a:pPr>
            <a:r>
              <a:t>  ✓  שיחת התחך והשיח עם החיילים בביקורת משפיע מאוד על תוצאות הביקורת – עם החיילים לפני.</a:t>
            </a:r>
          </a:p>
          <a:p>
            <a:pPr algn="r" rtl="1">
              <a:spcAft>
                <a:spcPts val="100"/>
              </a:spcAft>
              <a:defRPr sz="1000" b="0">
                <a:solidFill>
                  <a:srgbClr val="333333"/>
                </a:solidFill>
              </a:defRPr>
            </a:pPr>
            <a:r>
              <a:t>  ✓  עקבנים – לבצע מסדרים מקדימים ולראות שהמפקדים בצלם בקיאים בהגעת הביקורת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6492240"/>
            <a:ext cx="73152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 sz="1000">
                <a:solidFill>
                  <a:srgbClr val="FFFFFF"/>
                </a:solidFill>
              </a:defRPr>
            </a:pPr>
            <a:r>
              <a:t>קו של פיקוד מלפנים • כשרות וכוננות • תנאי שירות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4320" y="6510528"/>
            <a:ext cx="822960" cy="274320"/>
          </a:xfrm>
          <a:prstGeom prst="roundRect">
            <a:avLst/>
          </a:prstGeom>
          <a:solidFill>
            <a:srgbClr val="2A3D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r>
              <a:t>סודי 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855" y="274320"/>
            <a:ext cx="731520" cy="731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904" y="2240280"/>
            <a:ext cx="10972800" cy="1828800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/>
          <a:lstStyle/>
          <a:p>
            <a:pPr algn="ctr" rtl="1">
              <a:spcBef>
                <a:spcPts val="3000"/>
              </a:spcBef>
              <a:defRPr sz="4800" b="1">
                <a:solidFill>
                  <a:srgbClr val="FFFFFF"/>
                </a:solidFill>
              </a:defRPr>
            </a:pPr>
            <a:r>
              <a:t>משימות פתוחות לביקורת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14400" y="6492240"/>
            <a:ext cx="73152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 sz="1000">
                <a:solidFill>
                  <a:srgbClr val="FFFFFF"/>
                </a:solidFill>
              </a:defRPr>
            </a:pPr>
            <a:r>
              <a:t>קו של פיקוד מלפנים • כשרות וכוננות • תנאי שירות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4320" y="6510528"/>
            <a:ext cx="822960" cy="274320"/>
          </a:xfrm>
          <a:prstGeom prst="roundRect">
            <a:avLst/>
          </a:prstGeom>
          <a:solidFill>
            <a:srgbClr val="2A3D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r>
              <a:t>סודי 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855" y="274320"/>
            <a:ext cx="731520" cy="731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904" y="2240280"/>
            <a:ext cx="10972800" cy="1828800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/>
          <a:lstStyle/>
          <a:p>
            <a:pPr algn="ctr" rtl="1">
              <a:spcBef>
                <a:spcPts val="3000"/>
              </a:spcBef>
              <a:defRPr sz="4800" b="1">
                <a:solidFill>
                  <a:srgbClr val="FFFFFF"/>
                </a:solidFill>
              </a:defRPr>
            </a:pPr>
            <a:r>
              <a:t>מה נבדק?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14400" y="6492240"/>
            <a:ext cx="73152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 sz="1000">
                <a:solidFill>
                  <a:srgbClr val="FFFFFF"/>
                </a:solidFill>
              </a:defRPr>
            </a:pPr>
            <a:r>
              <a:t>קו של פיקוד מלפנים • כשרות וכוננות • תנאי שירות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4320" y="6510528"/>
            <a:ext cx="822960" cy="274320"/>
          </a:xfrm>
          <a:prstGeom prst="roundRect">
            <a:avLst/>
          </a:prstGeom>
          <a:solidFill>
            <a:srgbClr val="2A3D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r>
              <a:t>סודי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855" y="274320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731520"/>
            <a:ext cx="10362895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 sz="3200" b="1">
                <a:solidFill>
                  <a:srgbClr val="333333"/>
                </a:solidFill>
              </a:defRPr>
            </a:pPr>
            <a:r>
              <a:t>מה נבדק?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1417320"/>
            <a:ext cx="6705295" cy="36576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943600" y="155448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400"/>
              </a:spcAft>
              <a:defRPr sz="1600" b="1">
                <a:solidFill>
                  <a:srgbClr val="333333"/>
                </a:solidFill>
              </a:defRPr>
            </a:pPr>
            <a:r>
              <a:t>פיזי: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ש"ג – פקודות, נקיון, נראות השומר, בקיאות ונהלי חירום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כניסה למחנה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משרדים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מגורים – סגל וחיילים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מתקנים סניטריים – במגורים ובמשרדים (שירותים ומקלחות)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כוורת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מועדון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משטחים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סביבת המחנה: מחסנים, האנגרים, בתי מלאכה, פינות אשפה, מבנים, מכולות, גדרות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בית הכנסת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רחבת הדגל ומגרש המסדרים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פינות עישון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חזות מחנה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שילוט במחנה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לוחות מודעות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מטבח וחדר אוכל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554480"/>
            <a:ext cx="50292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400"/>
              </a:spcAft>
              <a:defRPr sz="1600" b="1">
                <a:solidFill>
                  <a:srgbClr val="333333"/>
                </a:solidFill>
              </a:defRPr>
            </a:pPr>
            <a:r>
              <a:t>ניהול: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ניהול מניעת חופשה ללא משפט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מסדרי ניקיונות במתקנים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מסדר בוקר/יציאה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השירות המשותף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הופעה ולבוש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אישורי זקן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פיקוח תברואתי – ב.מם ובדיקות תברואה שבועי ויומי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14400" y="6492240"/>
            <a:ext cx="73152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 sz="1000">
                <a:solidFill>
                  <a:srgbClr val="FFFFFF"/>
                </a:solidFill>
              </a:defRPr>
            </a:pPr>
            <a:r>
              <a:t>קו של פיקוד מלפנים • כשרות וכוננות • תנאי שירות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4320" y="6510528"/>
            <a:ext cx="822960" cy="274320"/>
          </a:xfrm>
          <a:prstGeom prst="roundRect">
            <a:avLst/>
          </a:prstGeom>
          <a:solidFill>
            <a:srgbClr val="2A3D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r>
              <a:t>סודי 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855" y="274320"/>
            <a:ext cx="731520" cy="731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904" y="2240280"/>
            <a:ext cx="10972800" cy="1828800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/>
          <a:lstStyle/>
          <a:p>
            <a:pPr algn="ctr" rtl="1">
              <a:spcBef>
                <a:spcPts val="3000"/>
              </a:spcBef>
              <a:defRPr sz="4800" b="1">
                <a:solidFill>
                  <a:srgbClr val="FFFFFF"/>
                </a:solidFill>
              </a:defRPr>
            </a:pPr>
            <a:r>
              <a:t>מתקני שירותים ומקלחות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14400" y="6492240"/>
            <a:ext cx="73152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 sz="1000">
                <a:solidFill>
                  <a:srgbClr val="FFFFFF"/>
                </a:solidFill>
              </a:defRPr>
            </a:pPr>
            <a:r>
              <a:t>קו של פיקוד מלפנים • כשרות וכוננות • תנאי שירות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4320" y="6510528"/>
            <a:ext cx="822960" cy="274320"/>
          </a:xfrm>
          <a:prstGeom prst="roundRect">
            <a:avLst/>
          </a:prstGeom>
          <a:solidFill>
            <a:srgbClr val="2A3D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r>
              <a:t>סודי 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855" y="274320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731520"/>
            <a:ext cx="10362895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 sz="3200" b="1">
                <a:solidFill>
                  <a:srgbClr val="333333"/>
                </a:solidFill>
              </a:defRPr>
            </a:pPr>
            <a:r>
              <a:t>מתקני שירותים ומקלחות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1417320"/>
            <a:ext cx="6705295" cy="36576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1645920"/>
            <a:ext cx="105156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spcAft>
                <a:spcPts val="400"/>
              </a:spcAft>
              <a:defRPr sz="1600" b="1">
                <a:solidFill>
                  <a:srgbClr val="333333"/>
                </a:solidFill>
              </a:defRPr>
            </a:pPr>
            <a:r>
              <a:t>שיטה: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2011680"/>
            <a:ext cx="10515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200"/>
              </a:spcAft>
              <a:defRPr sz="1300" b="0">
                <a:solidFill>
                  <a:srgbClr val="333333"/>
                </a:solidFill>
              </a:defRPr>
            </a:pPr>
            <a:r>
              <a:t>  ✓  תא שירותים: נעילת התא תקינה, אסלה נקייה, נייר טואלט, מקל לניקוי אסלה, מכסה אסלה, פח אשפה עם שקית</a:t>
            </a:r>
          </a:p>
          <a:p>
            <a:pPr algn="r" rtl="1">
              <a:spcAft>
                <a:spcPts val="200"/>
              </a:spcAft>
              <a:defRPr sz="1300" b="0">
                <a:solidFill>
                  <a:srgbClr val="333333"/>
                </a:solidFill>
              </a:defRPr>
            </a:pPr>
            <a:r>
              <a:t>  ✓  כיורים: נקיון יסודי, אי המצאות אבנית או ירוקת, ברזים תקינים (לא נוזלים), נייר לייבוש ידיים</a:t>
            </a:r>
          </a:p>
          <a:p>
            <a:pPr algn="r" rtl="1">
              <a:spcAft>
                <a:spcPts val="200"/>
              </a:spcAft>
              <a:defRPr sz="1300" b="0">
                <a:solidFill>
                  <a:srgbClr val="333333"/>
                </a:solidFill>
              </a:defRPr>
            </a:pPr>
            <a:r>
              <a:t>  ✓  פח אשפה עם שקית ליד הכיורים וסבון לשטיפת ידיים</a:t>
            </a:r>
          </a:p>
          <a:p>
            <a:pPr algn="r" rtl="1">
              <a:spcAft>
                <a:spcPts val="200"/>
              </a:spcAft>
              <a:defRPr sz="1300" b="0">
                <a:solidFill>
                  <a:srgbClr val="333333"/>
                </a:solidFill>
              </a:defRPr>
            </a:pPr>
            <a:r>
              <a:t>  ✓  מקלחות: נקיון קרמיקה (פטרת או כתמי סבון), המצאות ראש דוש, וילון לכל תא מקלחת נקי ותקין</a:t>
            </a:r>
          </a:p>
          <a:p>
            <a:pPr algn="r" rtl="1">
              <a:spcAft>
                <a:spcPts val="200"/>
              </a:spcAft>
              <a:defRPr sz="1300" b="0">
                <a:solidFill>
                  <a:srgbClr val="333333"/>
                </a:solidFill>
              </a:defRPr>
            </a:pPr>
            <a:r>
              <a:t>  ✓  פח אחד ליד תאי מקלחות, תעלות ניקוז נקיות ביסודיות</a:t>
            </a:r>
          </a:p>
          <a:p>
            <a:pPr algn="r" rtl="1">
              <a:spcAft>
                <a:spcPts val="200"/>
              </a:spcAft>
              <a:defRPr sz="1300" b="0">
                <a:solidFill>
                  <a:srgbClr val="333333"/>
                </a:solidFill>
              </a:defRPr>
            </a:pPr>
            <a:r>
              <a:t>  ✓  חלל המבנה: קירות צבועים, תקרה לא מקולפת צבועה, אין עובש, תאורה תקינה</a:t>
            </a:r>
          </a:p>
          <a:p>
            <a:pPr algn="r" rtl="1">
              <a:spcAft>
                <a:spcPts val="200"/>
              </a:spcAft>
              <a:defRPr sz="1300" b="0">
                <a:solidFill>
                  <a:srgbClr val="333333"/>
                </a:solidFill>
              </a:defRPr>
            </a:pPr>
            <a:r>
              <a:t>  ✓  כניסה למבנה נקיה ומסודרת, שלט מתאים (בנים/בנות ואין כניסה לבני המין השני)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14400" y="6492240"/>
            <a:ext cx="73152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 sz="1000">
                <a:solidFill>
                  <a:srgbClr val="FFFFFF"/>
                </a:solidFill>
              </a:defRPr>
            </a:pPr>
            <a:r>
              <a:t>קו של פיקוד מלפנים • כשרות וכוננות • תנאי שירות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4320" y="6510528"/>
            <a:ext cx="822960" cy="274320"/>
          </a:xfrm>
          <a:prstGeom prst="roundRect">
            <a:avLst/>
          </a:prstGeom>
          <a:solidFill>
            <a:srgbClr val="2A3D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r>
              <a:t>סודי 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855" y="274320"/>
            <a:ext cx="731520" cy="731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904" y="2240280"/>
            <a:ext cx="10972800" cy="1828800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/>
          <a:lstStyle/>
          <a:p>
            <a:pPr algn="ctr" rtl="1">
              <a:spcBef>
                <a:spcPts val="3000"/>
              </a:spcBef>
              <a:defRPr sz="4800" b="1">
                <a:solidFill>
                  <a:srgbClr val="FFFFFF"/>
                </a:solidFill>
              </a:defRPr>
            </a:pPr>
            <a:r>
              <a:t>מגורים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14400" y="6492240"/>
            <a:ext cx="73152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 sz="1000">
                <a:solidFill>
                  <a:srgbClr val="FFFFFF"/>
                </a:solidFill>
              </a:defRPr>
            </a:pPr>
            <a:r>
              <a:t>קו של פיקוד מלפנים • כשרות וכוננות • תנאי שירות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4320" y="6510528"/>
            <a:ext cx="822960" cy="274320"/>
          </a:xfrm>
          <a:prstGeom prst="roundRect">
            <a:avLst/>
          </a:prstGeom>
          <a:solidFill>
            <a:srgbClr val="2A3D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r>
              <a:t>סודי 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855" y="274320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731520"/>
            <a:ext cx="10362895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 sz="3200" b="1">
                <a:solidFill>
                  <a:srgbClr val="333333"/>
                </a:solidFill>
              </a:defRPr>
            </a:pPr>
            <a:r>
              <a:t>מגורים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1417320"/>
            <a:ext cx="6705295" cy="36576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1645920"/>
            <a:ext cx="105156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spcAft>
                <a:spcPts val="400"/>
              </a:spcAft>
              <a:defRPr sz="1600" b="1">
                <a:solidFill>
                  <a:srgbClr val="333333"/>
                </a:solidFill>
              </a:defRPr>
            </a:pPr>
            <a:r>
              <a:t>שיטה: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2011680"/>
            <a:ext cx="54864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חדרי מגורים מחולקים בפקודות ויבדקו הדברים: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סידור המיטות (קיפול שמיכה ומצעים)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סידור ארונית לפי פורמט אחידות (מצורף)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נקיון החדר לפי פורמט (מצורף)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שמות על ארונית ומחוץ לחדר שמות הלנים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אין תמונות לא צנועות.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חוסר המצאות של מכשירי חשמל לא תקנים (גופי חימום, גזיה, מפצלים, מחברות)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חוסר המצאות של ציוד אשר לא אמור להמצא בחדר שינה (כלי עבודה, תחמושת...)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תקינות המזרון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מזרון 1 לכל מיטה תקני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אין ספות בחדרים/זולה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011680"/>
            <a:ext cx="50292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קירות צבועים חיצוני ופנימי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תאורה תקינה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שקעים ומפסקים תקינים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המצאות פח עם שקית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מיטות תקינות (קפיצים ושלמות).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ארוניות תקינות (צביעה וסדר)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פילטר מזגן נקי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ידיות וצילינדר תקינים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סידור החדר לפי פורמט (מצורף)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6492240"/>
            <a:ext cx="73152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 sz="1000">
                <a:solidFill>
                  <a:srgbClr val="FFFFFF"/>
                </a:solidFill>
              </a:defRPr>
            </a:pPr>
            <a:r>
              <a:t>קו של פיקוד מלפנים • כשרות וכוננות • תנאי שירות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4320" y="6510528"/>
            <a:ext cx="822960" cy="274320"/>
          </a:xfrm>
          <a:prstGeom prst="roundRect">
            <a:avLst/>
          </a:prstGeom>
          <a:solidFill>
            <a:srgbClr val="2A3D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r>
              <a:t>סודי 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855" y="274320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731520"/>
            <a:ext cx="10362895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 sz="3200" b="1">
                <a:solidFill>
                  <a:srgbClr val="333333"/>
                </a:solidFill>
              </a:defRPr>
            </a:pPr>
            <a:r>
              <a:t>מגורים - המשך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1417320"/>
            <a:ext cx="6705295" cy="36576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1645920"/>
            <a:ext cx="105156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spcAft>
                <a:spcPts val="400"/>
              </a:spcAft>
              <a:defRPr sz="1800" b="1">
                <a:solidFill>
                  <a:srgbClr val="CC0000"/>
                </a:solidFill>
              </a:defRPr>
            </a:pPr>
            <a:r>
              <a:t>:מה מנקים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2103120"/>
            <a:ext cx="54864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חלונות – כולל מסילות (חיצוני ופנימי)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דלת – כולל חלק עליון ומשקוף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מדפיות – מעבירים סמרטוט לאבק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מזגן – אבק מלמעלה, ניקיון הרשתות, פילטר פרוס על המיטה הקרובה למזגן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ניקוי אבק בכלל החדר לרבות שקעים, חלונות, טלוויזיה, ממירים, מדפים ומעלות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ניקוי המקרר חיצוני ופנימי כולל הפשרת הקדח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פח – נקי וריק במסדר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103120"/>
            <a:ext cx="50292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ניירות הארוניות חיצוני ופנימי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ניירות המדרגון מאבן (ומוודאים שמדרון לא קרוע, במידה וכן יש להחליף באפסנאות)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חל איסור על שימוש במדרונים לא צבאיים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סידור החדר כמסדר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כלל הציוד האישי מוצנע מתחת למיטה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ארוניות מסודרות ונקיות לפי פורמט סידור ארונית</a:t>
            </a:r>
          </a:p>
          <a:p>
            <a:pPr algn="r" rtl="1">
              <a:spcAft>
                <a:spcPts val="100"/>
              </a:spcAft>
              <a:defRPr sz="1100" b="0">
                <a:solidFill>
                  <a:srgbClr val="333333"/>
                </a:solidFill>
              </a:defRPr>
            </a:pPr>
            <a:r>
              <a:t>  ✓  מזרון 1 על כל מיטה (מזרון צבאי בלבד)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6492240"/>
            <a:ext cx="73152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 sz="1000">
                <a:solidFill>
                  <a:srgbClr val="FFFFFF"/>
                </a:solidFill>
              </a:defRPr>
            </a:pPr>
            <a:r>
              <a:t>קו של פיקוד מלפנים • כשרות וכוננות • תנאי שירות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4320" y="6510528"/>
            <a:ext cx="822960" cy="274320"/>
          </a:xfrm>
          <a:prstGeom prst="roundRect">
            <a:avLst/>
          </a:prstGeom>
          <a:solidFill>
            <a:srgbClr val="2A3D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r>
              <a:t>סודי 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855" y="274320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731520"/>
            <a:ext cx="10362895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 sz="3200" b="1">
                <a:solidFill>
                  <a:srgbClr val="333333"/>
                </a:solidFill>
              </a:defRPr>
            </a:pPr>
            <a:r>
              <a:t>מגורים - המשך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1417320"/>
            <a:ext cx="6705295" cy="36576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0" y="1645920"/>
            <a:ext cx="68580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spcAft>
                <a:spcPts val="400"/>
              </a:spcAft>
              <a:defRPr sz="1600" b="1">
                <a:solidFill>
                  <a:srgbClr val="333333"/>
                </a:solidFill>
              </a:defRPr>
            </a:pPr>
            <a:r>
              <a:t>• סידור ארונית: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0" y="2194560"/>
            <a:ext cx="3200400" cy="640080"/>
          </a:xfrm>
          <a:prstGeom prst="rect">
            <a:avLst/>
          </a:prstGeom>
          <a:solidFill>
            <a:srgbClr val="3D5A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defRPr sz="1400" b="1">
                <a:solidFill>
                  <a:srgbClr val="FFFFFF"/>
                </a:solidFill>
              </a:defRPr>
            </a:pPr>
            <a:r>
              <a:t>כלי רחצה + חפצים אישיים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2907792"/>
            <a:ext cx="3200400" cy="640080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defRPr sz="1400" b="1">
                <a:solidFill>
                  <a:srgbClr val="FFFFFF"/>
                </a:solidFill>
              </a:defRPr>
            </a:pPr>
            <a:r>
              <a:t>בינוד אישי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0" y="3621024"/>
            <a:ext cx="3200400" cy="640080"/>
          </a:xfrm>
          <a:prstGeom prst="rect">
            <a:avLst/>
          </a:prstGeom>
          <a:solidFill>
            <a:srgbClr val="3D5A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defRPr sz="1400" b="1">
                <a:solidFill>
                  <a:srgbClr val="FFFFFF"/>
                </a:solidFill>
              </a:defRPr>
            </a:pPr>
            <a:r>
              <a:t>א׳ כוננות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0800" y="4334256"/>
            <a:ext cx="3200400" cy="640080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defRPr sz="1400" b="1">
                <a:solidFill>
                  <a:srgbClr val="FFFFFF"/>
                </a:solidFill>
              </a:defRPr>
            </a:pPr>
            <a:r>
              <a:t>מדים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2286000"/>
            <a:ext cx="45720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  <a:defRPr sz="2200" b="1">
                <a:solidFill>
                  <a:srgbClr val="333333"/>
                </a:solidFill>
              </a:defRPr>
            </a:pPr>
            <a:r>
              <a:t>אין להכניס בארונית</a:t>
            </a:r>
            <a:br/>
            <a:r>
              <a:t>כלי עבודה / חפצים</a:t>
            </a:r>
            <a:br/>
            <a:r>
              <a:t>אסורים / ציוד לחימה /</a:t>
            </a:r>
            <a:br/>
            <a:r>
              <a:t>תחמושת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4A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14400" y="6492240"/>
            <a:ext cx="73152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 sz="1000">
                <a:solidFill>
                  <a:srgbClr val="FFFFFF"/>
                </a:solidFill>
              </a:defRPr>
            </a:pPr>
            <a:r>
              <a:t>קו של פיקוד מלפנים • כשרות וכוננות • תנאי שירות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4320" y="6510528"/>
            <a:ext cx="822960" cy="274320"/>
          </a:xfrm>
          <a:prstGeom prst="roundRect">
            <a:avLst/>
          </a:prstGeom>
          <a:solidFill>
            <a:srgbClr val="2A3D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r>
              <a:t>סודי 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